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8"/>
  </p:notesMasterIdLst>
  <p:sldIdLst>
    <p:sldId id="400" r:id="rId2"/>
    <p:sldId id="422" r:id="rId3"/>
    <p:sldId id="424" r:id="rId4"/>
    <p:sldId id="419" r:id="rId5"/>
    <p:sldId id="418" r:id="rId6"/>
    <p:sldId id="425" r:id="rId7"/>
  </p:sldIdLst>
  <p:sldSz cx="9144000" cy="6858000" type="screen4x3"/>
  <p:notesSz cx="6797675" cy="9926638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Arial" charset="0"/>
        <a:ea typeface="Arial" charset="0"/>
        <a:cs typeface="Arial" charset="0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Arial" charset="0"/>
        <a:ea typeface="Arial" charset="0"/>
        <a:cs typeface="Arial" charset="0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Arial" charset="0"/>
        <a:ea typeface="Arial" charset="0"/>
        <a:cs typeface="Arial" charset="0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Arial" charset="0"/>
        <a:ea typeface="Arial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3485"/>
    <a:srgbClr val="1D51A4"/>
    <a:srgbClr val="BBF1FF"/>
    <a:srgbClr val="295495"/>
    <a:srgbClr val="947C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065" autoAdjust="0"/>
    <p:restoredTop sz="94610"/>
  </p:normalViewPr>
  <p:slideViewPr>
    <p:cSldViewPr>
      <p:cViewPr varScale="1">
        <p:scale>
          <a:sx n="67" d="100"/>
          <a:sy n="67" d="100"/>
        </p:scale>
        <p:origin x="1400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Calibri" charset="0"/>
              </a:defRPr>
            </a:lvl1pPr>
          </a:lstStyle>
          <a:p>
            <a:endParaRPr lang="ru-RU" alt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Calibri" charset="0"/>
              </a:defRPr>
            </a:lvl1pPr>
          </a:lstStyle>
          <a:p>
            <a:fld id="{CF396FB1-7458-DA41-A6CE-6C516E6ECBDA}" type="datetimeFigureOut">
              <a:rPr lang="ru-RU" altLang="ru-RU"/>
              <a:pPr/>
              <a:t>21.04.2021</a:t>
            </a:fld>
            <a:endParaRPr lang="ru-RU" alt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Calibri" charset="0"/>
              </a:defRPr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Calibri" charset="0"/>
              </a:defRPr>
            </a:lvl1pPr>
          </a:lstStyle>
          <a:p>
            <a:fld id="{C95355F1-0389-4848-BF47-75F1910BC6E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612770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Arial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Arial" charset="0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Arial" charset="0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Arial" charset="0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Arial" charset="0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0722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ru-RU" altLang="ru-RU"/>
          </a:p>
        </p:txBody>
      </p:sp>
      <p:sp>
        <p:nvSpPr>
          <p:cNvPr id="3072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FD8D9B27-0DC8-694C-8241-AAFE38729FAE}" type="slidenum">
              <a:rPr kumimoji="0" lang="ru-RU" altLang="ru-RU" sz="1200">
                <a:latin typeface="Calibri" charset="0"/>
              </a:rPr>
              <a:pPr/>
              <a:t>3</a:t>
            </a:fld>
            <a:endParaRPr kumimoji="0" lang="ru-RU" altLang="ru-RU" sz="120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22704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0722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ru-RU" altLang="ru-RU"/>
          </a:p>
        </p:txBody>
      </p:sp>
      <p:sp>
        <p:nvSpPr>
          <p:cNvPr id="3072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FD8D9B27-0DC8-694C-8241-AAFE38729FAE}" type="slidenum">
              <a:rPr kumimoji="0" lang="ru-RU" altLang="ru-RU" sz="1200">
                <a:latin typeface="Calibri" charset="0"/>
              </a:rPr>
              <a:pPr/>
              <a:t>4</a:t>
            </a:fld>
            <a:endParaRPr kumimoji="0" lang="ru-RU" altLang="ru-RU" sz="120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5565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0722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ru-RU" altLang="ru-RU"/>
          </a:p>
        </p:txBody>
      </p:sp>
      <p:sp>
        <p:nvSpPr>
          <p:cNvPr id="3072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FD8D9B27-0DC8-694C-8241-AAFE38729FAE}" type="slidenum">
              <a:rPr kumimoji="0" lang="ru-RU" altLang="ru-RU" sz="1200">
                <a:latin typeface="Calibri" charset="0"/>
              </a:rPr>
              <a:pPr/>
              <a:t>5</a:t>
            </a:fld>
            <a:endParaRPr kumimoji="0" lang="ru-RU" altLang="ru-RU" sz="120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81231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65538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ru-RU" altLang="ru-RU"/>
          </a:p>
        </p:txBody>
      </p:sp>
      <p:sp>
        <p:nvSpPr>
          <p:cNvPr id="65539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9D466C26-CA15-1D49-92A7-6BEA72108E7D}" type="slidenum">
              <a:rPr kumimoji="0" lang="ru-RU" altLang="ru-RU" sz="1200">
                <a:latin typeface="Calibri" charset="0"/>
              </a:rPr>
              <a:pPr/>
              <a:t>6</a:t>
            </a:fld>
            <a:endParaRPr kumimoji="0" lang="ru-RU" altLang="ru-RU" sz="120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1820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AF7B6A-C06F-6C47-991F-EF12FD160A74}" type="datetimeFigureOut">
              <a:rPr lang="ru-RU" altLang="ru-RU"/>
              <a:pPr/>
              <a:t>21.04.2021</a:t>
            </a:fld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F22CFF-82D1-AA4F-9590-11BC0376954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086449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429CC8A-E988-2446-B332-B5C19FE22868}" type="datetimeFigureOut">
              <a:rPr lang="ru-RU" altLang="ru-RU"/>
              <a:pPr/>
              <a:t>21.04.2021</a:t>
            </a:fld>
            <a:endParaRPr lang="ru-RU" alt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07AB9C-4483-B14E-9D34-9C81A13EC91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56457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C799DE7-99DA-BE4C-985C-7986755A37C0}" type="datetimeFigureOut">
              <a:rPr lang="ru-RU" altLang="ru-RU"/>
              <a:pPr/>
              <a:t>21.04.2021</a:t>
            </a:fld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6C6240-F6DA-0543-AF3C-693877BD9AF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12363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903F624-4BF2-E843-BAEE-575BAB1DED71}" type="datetimeFigureOut">
              <a:rPr lang="ru-RU" altLang="ru-RU"/>
              <a:pPr/>
              <a:t>21.04.2021</a:t>
            </a:fld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875B00-1AA9-A545-A30F-054E4AA747D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72672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79296" cy="634082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AFAD890-65DF-6D4E-B5EE-7E0AEA0D1903}" type="datetimeFigureOut">
              <a:rPr lang="ru-RU" altLang="ru-RU"/>
              <a:pPr/>
              <a:t>21.04.2021</a:t>
            </a:fld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1073D9-D2BB-1F42-AC3C-C5A6F54A98E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23924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t>21.04.2021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5766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C30925D-1852-EA41-9904-85AB7E297CE1}" type="datetimeFigureOut">
              <a:rPr lang="ru-RU" altLang="ru-RU"/>
              <a:pPr/>
              <a:t>21.04.2021</a:t>
            </a:fld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A0974A-D989-844D-9B7A-1DE6BF82A87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24519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8B88A6A-D366-1B44-B4EC-FDF81B5F4321}" type="datetimeFigureOut">
              <a:rPr lang="ru-RU" altLang="ru-RU"/>
              <a:pPr/>
              <a:t>21.04.2021</a:t>
            </a:fld>
            <a:endParaRPr lang="ru-RU" alt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45D720-C6FE-5B49-A3E5-1D0D1C3A100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72650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4FA3033-082C-7E43-B807-92D5DCDB7D25}" type="datetimeFigureOut">
              <a:rPr lang="ru-RU" altLang="ru-RU"/>
              <a:pPr/>
              <a:t>21.04.2021</a:t>
            </a:fld>
            <a:endParaRPr lang="ru-RU" alt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1CEAA3-8913-9848-8EC7-61C7AC94E1E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97802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C405065-900E-0644-AB44-85547CB4B5A1}" type="datetimeFigureOut">
              <a:rPr lang="ru-RU" altLang="ru-RU"/>
              <a:pPr/>
              <a:t>21.04.2021</a:t>
            </a:fld>
            <a:endParaRPr lang="ru-RU" alt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2B851D-82E9-7A48-BB96-FC0B92B5674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565556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206BC0D-F35C-4B4E-B92D-F2D22F33D9B0}" type="datetimeFigureOut">
              <a:rPr lang="ru-RU" altLang="ru-RU"/>
              <a:pPr/>
              <a:t>21.04.2021</a:t>
            </a:fld>
            <a:endParaRPr lang="ru-RU" alt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888A6F-D2DD-F743-BCD9-26177DBFD84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39627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D3223AB-1EDF-3141-87EB-D1F52B4A86FB}" type="datetimeFigureOut">
              <a:rPr lang="ru-RU" altLang="ru-RU"/>
              <a:pPr/>
              <a:t>21.04.2021</a:t>
            </a:fld>
            <a:endParaRPr lang="ru-RU" alt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9B6110-28AA-B544-AEBE-C023FDDEDF8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80501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solidFill>
                  <a:srgbClr val="898989"/>
                </a:solidFill>
              </a:defRPr>
            </a:lvl1pPr>
          </a:lstStyle>
          <a:p>
            <a:fld id="{EB71847F-AC6A-4E4D-885F-AAEEAF5749D0}" type="datetimeFigureOut">
              <a:rPr lang="ru-RU" altLang="ru-RU"/>
              <a:pPr/>
              <a:t>21.04.2021</a:t>
            </a:fld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200">
                <a:solidFill>
                  <a:srgbClr val="898989"/>
                </a:solidFill>
              </a:defRPr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solidFill>
                  <a:srgbClr val="898989"/>
                </a:solidFill>
              </a:defRPr>
            </a:lvl1pPr>
          </a:lstStyle>
          <a:p>
            <a:fld id="{B38E8B7F-F0C4-C44C-945D-C9658D9AE1AC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3" r:id="rId1"/>
    <p:sldLayoutId id="2147484084" r:id="rId2"/>
    <p:sldLayoutId id="2147484095" r:id="rId3"/>
    <p:sldLayoutId id="2147484085" r:id="rId4"/>
    <p:sldLayoutId id="2147484086" r:id="rId5"/>
    <p:sldLayoutId id="2147484087" r:id="rId6"/>
    <p:sldLayoutId id="2147484088" r:id="rId7"/>
    <p:sldLayoutId id="2147484089" r:id="rId8"/>
    <p:sldLayoutId id="2147484090" r:id="rId9"/>
    <p:sldLayoutId id="2147484091" r:id="rId10"/>
    <p:sldLayoutId id="2147484092" r:id="rId11"/>
    <p:sldLayoutId id="2147484093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Arial" charset="0"/>
          <a:cs typeface="Arial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Arial" charset="0"/>
          <a:cs typeface="Arial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Arial" charset="0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Arial" charset="0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Arial" charset="0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Arial" charset="0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1.png"/><Relationship Id="rId7" Type="http://schemas.openxmlformats.org/officeDocument/2006/relationships/image" Target="../media/image1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1D51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/>
            <a:endParaRPr lang="ru-RU" altLang="ru-RU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15362" name="TextBox 6"/>
          <p:cNvSpPr txBox="1">
            <a:spLocks noChangeArrowheads="1"/>
          </p:cNvSpPr>
          <p:nvPr/>
        </p:nvSpPr>
        <p:spPr bwMode="auto">
          <a:xfrm>
            <a:off x="2699792" y="2032920"/>
            <a:ext cx="5429622" cy="4062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ru-RU" b="1" dirty="0">
                <a:solidFill>
                  <a:schemeClr val="bg1"/>
                </a:solidFill>
                <a:latin typeface="+mn-lt"/>
              </a:rPr>
              <a:t>Интеграция науки,</a:t>
            </a:r>
            <a:r>
              <a:rPr lang="ru-RU" b="1" dirty="0">
                <a:solidFill>
                  <a:schemeClr val="bg1"/>
                </a:solidFill>
                <a:latin typeface="+mn-lt"/>
              </a:rPr>
              <a:t/>
            </a:r>
            <a:br>
              <a:rPr lang="ru-RU" b="1" dirty="0">
                <a:solidFill>
                  <a:schemeClr val="bg1"/>
                </a:solidFill>
                <a:latin typeface="+mn-lt"/>
              </a:rPr>
            </a:br>
            <a:r>
              <a:rPr lang="ru-RU" b="1" dirty="0">
                <a:solidFill>
                  <a:schemeClr val="bg1"/>
                </a:solidFill>
                <a:latin typeface="+mn-lt"/>
              </a:rPr>
              <a:t>образования и бизнеса как фактор устойчивого </a:t>
            </a:r>
            <a:r>
              <a:rPr lang="ru-RU" b="1" dirty="0" smtClean="0">
                <a:solidFill>
                  <a:schemeClr val="bg1"/>
                </a:solidFill>
                <a:latin typeface="+mn-lt"/>
              </a:rPr>
              <a:t>развития</a:t>
            </a:r>
            <a:endParaRPr lang="en-US" b="1" dirty="0" smtClean="0">
              <a:solidFill>
                <a:schemeClr val="bg1"/>
              </a:solidFill>
              <a:latin typeface="+mn-lt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endParaRPr kumimoji="0" lang="en-US" altLang="ru-RU" sz="2800" b="1" dirty="0">
              <a:solidFill>
                <a:schemeClr val="bg1"/>
              </a:solidFill>
              <a:latin typeface="+mn-lt"/>
              <a:ea typeface="Input Mono" charset="0"/>
              <a:cs typeface="Input Mono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endParaRPr kumimoji="0" lang="ru-RU" altLang="ru-RU" sz="2800" b="1" dirty="0" smtClean="0">
              <a:solidFill>
                <a:schemeClr val="bg1"/>
              </a:solidFill>
              <a:latin typeface="+mn-lt"/>
              <a:ea typeface="Input Mono" charset="0"/>
              <a:cs typeface="Input Mono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endParaRPr kumimoji="0" lang="ru-RU" altLang="ru-RU" sz="2800" b="1" dirty="0">
              <a:solidFill>
                <a:schemeClr val="bg1"/>
              </a:solidFill>
              <a:latin typeface="+mn-lt"/>
              <a:ea typeface="Input Mono" charset="0"/>
              <a:cs typeface="Input Mono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kumimoji="0" lang="ru-RU" altLang="ru-RU" sz="2800" b="1" dirty="0" smtClean="0">
                <a:solidFill>
                  <a:schemeClr val="bg1"/>
                </a:solidFill>
                <a:latin typeface="+mn-lt"/>
                <a:ea typeface="Input Mono" charset="0"/>
                <a:cs typeface="Input Mono" charset="0"/>
              </a:rPr>
              <a:t>Сергей Хмелевский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kumimoji="0" lang="ru-RU" altLang="ru-RU" sz="2400" dirty="0" smtClean="0">
                <a:solidFill>
                  <a:schemeClr val="bg1"/>
                </a:solidFill>
                <a:latin typeface="+mn-lt"/>
                <a:ea typeface="Input Mono" charset="0"/>
                <a:cs typeface="Input Mono" charset="0"/>
              </a:rPr>
              <a:t>Генеральный директор</a:t>
            </a:r>
            <a:endParaRPr kumimoji="0" lang="ru-RU" altLang="ru-RU" sz="2400" dirty="0">
              <a:solidFill>
                <a:schemeClr val="bg1"/>
              </a:solidFill>
              <a:latin typeface="+mn-lt"/>
              <a:ea typeface="Input Mono" charset="0"/>
              <a:cs typeface="Input Mono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kumimoji="0" lang="ru-RU" altLang="ru-RU" sz="2600" b="1" dirty="0" smtClean="0">
                <a:solidFill>
                  <a:schemeClr val="bg1"/>
                </a:solidFill>
                <a:latin typeface="+mn-lt"/>
                <a:ea typeface="Input Mono" charset="0"/>
                <a:cs typeface="Input Mono" charset="0"/>
              </a:rPr>
              <a:t>Фонд ИТМО </a:t>
            </a:r>
            <a:r>
              <a:rPr kumimoji="0" lang="ru-RU" altLang="ru-RU" sz="2600" b="1" dirty="0" err="1" smtClean="0">
                <a:solidFill>
                  <a:schemeClr val="bg1"/>
                </a:solidFill>
                <a:latin typeface="+mn-lt"/>
                <a:ea typeface="Input Mono" charset="0"/>
                <a:cs typeface="Input Mono" charset="0"/>
              </a:rPr>
              <a:t>Хайпарк</a:t>
            </a:r>
            <a:endParaRPr kumimoji="0" lang="ru-RU" altLang="ru-RU" sz="2600" b="1" dirty="0" smtClean="0">
              <a:solidFill>
                <a:schemeClr val="bg1"/>
              </a:solidFill>
              <a:latin typeface="+mn-lt"/>
              <a:ea typeface="Input Mono" charset="0"/>
              <a:cs typeface="Input Mono" charset="0"/>
            </a:endParaRPr>
          </a:p>
        </p:txBody>
      </p:sp>
      <p:pic>
        <p:nvPicPr>
          <p:cNvPr id="15363" name="Изображение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6590" y="692151"/>
            <a:ext cx="2597409" cy="6486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823626"/>
            <a:ext cx="7546231" cy="5721215"/>
          </a:xfrm>
          <a:prstGeom prst="rect">
            <a:avLst/>
          </a:prstGeom>
        </p:spPr>
      </p:pic>
      <p:pic>
        <p:nvPicPr>
          <p:cNvPr id="63491" name="Изображение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69063"/>
            <a:ext cx="9144000" cy="388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3492" name="Номер слайда 13"/>
          <p:cNvSpPr txBox="1">
            <a:spLocks/>
          </p:cNvSpPr>
          <p:nvPr/>
        </p:nvSpPr>
        <p:spPr bwMode="auto">
          <a:xfrm>
            <a:off x="6948488" y="6524625"/>
            <a:ext cx="2087562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kumimoji="0" lang="ru-RU" altLang="ru-RU" sz="1400" b="1" dirty="0" smtClean="0">
                <a:solidFill>
                  <a:schemeClr val="bg1"/>
                </a:solidFill>
                <a:latin typeface="Input Mono" charset="0"/>
                <a:ea typeface="Input Mono" charset="0"/>
                <a:cs typeface="Input Mono" charset="0"/>
              </a:rPr>
              <a:t>1</a:t>
            </a:r>
            <a:endParaRPr kumimoji="0" lang="en-US" altLang="ru-RU" sz="1400" b="1" dirty="0">
              <a:solidFill>
                <a:schemeClr val="bg1"/>
              </a:solidFill>
              <a:latin typeface="Input Mono" charset="0"/>
              <a:ea typeface="Input Mono" charset="0"/>
              <a:cs typeface="Input Mono" charset="0"/>
            </a:endParaRPr>
          </a:p>
        </p:txBody>
      </p:sp>
      <p:sp>
        <p:nvSpPr>
          <p:cNvPr id="63493" name="Rectangle 4"/>
          <p:cNvSpPr>
            <a:spLocks noChangeArrowheads="1"/>
          </p:cNvSpPr>
          <p:nvPr/>
        </p:nvSpPr>
        <p:spPr bwMode="auto">
          <a:xfrm>
            <a:off x="1547813" y="277168"/>
            <a:ext cx="75961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ru-RU" altLang="ru-RU" sz="2400" b="1" dirty="0" smtClean="0">
                <a:solidFill>
                  <a:srgbClr val="DA3485"/>
                </a:solidFill>
                <a:latin typeface="+mn-lt"/>
                <a:ea typeface="Input Mono" charset="0"/>
                <a:cs typeface="Input Mono" charset="0"/>
              </a:rPr>
              <a:t>КОНТЕКСТ ПОНЯТИЯ </a:t>
            </a:r>
            <a:r>
              <a:rPr kumimoji="0" lang="en-US" altLang="ru-RU" sz="2400" b="1" dirty="0" smtClean="0">
                <a:solidFill>
                  <a:srgbClr val="DA3485"/>
                </a:solidFill>
                <a:latin typeface="+mn-lt"/>
                <a:ea typeface="Input Mono" charset="0"/>
                <a:cs typeface="Input Mono" charset="0"/>
              </a:rPr>
              <a:t>«</a:t>
            </a:r>
            <a:r>
              <a:rPr kumimoji="0" lang="ru-RU" altLang="ru-RU" sz="2400" b="1" dirty="0" smtClean="0">
                <a:solidFill>
                  <a:srgbClr val="DA3485"/>
                </a:solidFill>
                <a:latin typeface="+mn-lt"/>
                <a:ea typeface="Input Mono" charset="0"/>
                <a:cs typeface="Input Mono" charset="0"/>
              </a:rPr>
              <a:t>УСТОЙЧИВОГО РАЗВИТИЯ</a:t>
            </a:r>
            <a:r>
              <a:rPr kumimoji="0" lang="en-US" altLang="ru-RU" sz="2400" b="1" dirty="0" smtClean="0">
                <a:solidFill>
                  <a:srgbClr val="DA3485"/>
                </a:solidFill>
                <a:latin typeface="+mn-lt"/>
                <a:ea typeface="Input Mono" charset="0"/>
                <a:cs typeface="Input Mono" charset="0"/>
              </a:rPr>
              <a:t>» </a:t>
            </a:r>
            <a:endParaRPr kumimoji="0" lang="ru-RU" altLang="ru-RU" sz="2400" b="1" dirty="0">
              <a:solidFill>
                <a:srgbClr val="295495"/>
              </a:solidFill>
              <a:latin typeface="+mn-lt"/>
              <a:ea typeface="Input Mono" charset="0"/>
              <a:cs typeface="Input Mono" charset="0"/>
            </a:endParaRPr>
          </a:p>
        </p:txBody>
      </p:sp>
      <p:pic>
        <p:nvPicPr>
          <p:cNvPr id="63494" name="Изображение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6388"/>
            <a:ext cx="1547813" cy="38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7840837" y="3130431"/>
            <a:ext cx="119521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ru-RU" altLang="ru-RU" sz="2400" b="1" dirty="0" smtClean="0">
                <a:solidFill>
                  <a:srgbClr val="DA3485"/>
                </a:solidFill>
                <a:latin typeface="+mn-lt"/>
                <a:ea typeface="Input Mono" charset="0"/>
                <a:cs typeface="Input Mono" charset="0"/>
              </a:rPr>
              <a:t>ЦУР 2030?</a:t>
            </a:r>
            <a:endParaRPr kumimoji="0" lang="ru-RU" altLang="ru-RU" sz="2400" b="1" dirty="0">
              <a:solidFill>
                <a:srgbClr val="295495"/>
              </a:solidFill>
              <a:latin typeface="+mn-lt"/>
              <a:ea typeface="Input Mono" charset="0"/>
              <a:cs typeface="Input Mono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3863156"/>
            <a:ext cx="2494975" cy="2492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64374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64871"/>
            <a:ext cx="9144000" cy="5671506"/>
          </a:xfrm>
          <a:prstGeom prst="rect">
            <a:avLst/>
          </a:prstGeom>
        </p:spPr>
      </p:pic>
      <p:pic>
        <p:nvPicPr>
          <p:cNvPr id="29702" name="Изображение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69063"/>
            <a:ext cx="9144000" cy="388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3" name="Номер слайда 13"/>
          <p:cNvSpPr txBox="1">
            <a:spLocks/>
          </p:cNvSpPr>
          <p:nvPr/>
        </p:nvSpPr>
        <p:spPr bwMode="auto">
          <a:xfrm>
            <a:off x="6948488" y="6524625"/>
            <a:ext cx="2087562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kumimoji="0" lang="en-US" altLang="ru-RU" sz="1400" b="1" dirty="0" smtClean="0">
                <a:solidFill>
                  <a:schemeClr val="bg1"/>
                </a:solidFill>
                <a:latin typeface="Input Mono" charset="0"/>
                <a:ea typeface="Input Mono" charset="0"/>
                <a:cs typeface="Input Mono" charset="0"/>
              </a:rPr>
              <a:t>2</a:t>
            </a:r>
            <a:endParaRPr kumimoji="0" lang="en-US" altLang="ru-RU" sz="1400" b="1" dirty="0">
              <a:solidFill>
                <a:schemeClr val="bg1"/>
              </a:solidFill>
              <a:latin typeface="Input Mono" charset="0"/>
              <a:ea typeface="Input Mono" charset="0"/>
              <a:cs typeface="Input Mono" charset="0"/>
            </a:endParaRPr>
          </a:p>
        </p:txBody>
      </p:sp>
      <p:sp>
        <p:nvSpPr>
          <p:cNvPr id="29710" name="Rectangle 4"/>
          <p:cNvSpPr>
            <a:spLocks noChangeArrowheads="1"/>
          </p:cNvSpPr>
          <p:nvPr/>
        </p:nvSpPr>
        <p:spPr bwMode="auto">
          <a:xfrm>
            <a:off x="1547813" y="277168"/>
            <a:ext cx="75961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ru-RU" altLang="ru-RU" sz="2400" b="1" dirty="0" smtClean="0">
                <a:solidFill>
                  <a:srgbClr val="DA3485"/>
                </a:solidFill>
                <a:latin typeface="+mn-lt"/>
                <a:ea typeface="Input Mono" charset="0"/>
                <a:cs typeface="Input Mono" charset="0"/>
              </a:rPr>
              <a:t>ИНСТРУМЕНТЫ ЦУР – ИНВЕСТИЦИИ В ИННОВАЦИИ</a:t>
            </a:r>
            <a:endParaRPr kumimoji="0" lang="ru-RU" altLang="ru-RU" sz="2400" b="1" dirty="0">
              <a:solidFill>
                <a:srgbClr val="295495"/>
              </a:solidFill>
              <a:latin typeface="+mn-lt"/>
              <a:ea typeface="Input Mono" charset="0"/>
              <a:cs typeface="Input Mono" charset="0"/>
            </a:endParaRPr>
          </a:p>
        </p:txBody>
      </p:sp>
      <p:pic>
        <p:nvPicPr>
          <p:cNvPr id="29711" name="Изображение 1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6388"/>
            <a:ext cx="1547813" cy="38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809704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Изображение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784" y="345988"/>
            <a:ext cx="8460432" cy="6345324"/>
          </a:xfrm>
          <a:prstGeom prst="rect">
            <a:avLst/>
          </a:prstGeom>
        </p:spPr>
      </p:pic>
      <p:pic>
        <p:nvPicPr>
          <p:cNvPr id="29702" name="Изображение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69063"/>
            <a:ext cx="9144000" cy="388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3" name="Номер слайда 13"/>
          <p:cNvSpPr txBox="1">
            <a:spLocks/>
          </p:cNvSpPr>
          <p:nvPr/>
        </p:nvSpPr>
        <p:spPr bwMode="auto">
          <a:xfrm>
            <a:off x="6948488" y="6524625"/>
            <a:ext cx="2087562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kumimoji="0" lang="en-US" altLang="ru-RU" sz="1400" b="1" dirty="0" smtClean="0">
                <a:solidFill>
                  <a:schemeClr val="bg1"/>
                </a:solidFill>
                <a:latin typeface="Input Mono" charset="0"/>
                <a:ea typeface="Input Mono" charset="0"/>
                <a:cs typeface="Input Mono" charset="0"/>
              </a:rPr>
              <a:t>3</a:t>
            </a:r>
            <a:endParaRPr kumimoji="0" lang="en-US" altLang="ru-RU" sz="1400" b="1" dirty="0">
              <a:solidFill>
                <a:schemeClr val="bg1"/>
              </a:solidFill>
              <a:latin typeface="Input Mono" charset="0"/>
              <a:ea typeface="Input Mono" charset="0"/>
              <a:cs typeface="Input Mono" charset="0"/>
            </a:endParaRPr>
          </a:p>
        </p:txBody>
      </p:sp>
      <p:sp>
        <p:nvSpPr>
          <p:cNvPr id="29710" name="Rectangle 4"/>
          <p:cNvSpPr>
            <a:spLocks noChangeArrowheads="1"/>
          </p:cNvSpPr>
          <p:nvPr/>
        </p:nvSpPr>
        <p:spPr bwMode="auto">
          <a:xfrm>
            <a:off x="1547813" y="277168"/>
            <a:ext cx="75961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ru-RU" altLang="ru-RU" sz="2400" b="1" dirty="0" smtClean="0">
                <a:solidFill>
                  <a:srgbClr val="DA3485"/>
                </a:solidFill>
                <a:latin typeface="+mn-lt"/>
                <a:ea typeface="Input Mono" charset="0"/>
                <a:cs typeface="Input Mono" charset="0"/>
              </a:rPr>
              <a:t>СКВОЗНАЯ ПОДДЕРЖКА ИННОВАЦИОННОГО ЦИКЛА</a:t>
            </a:r>
            <a:endParaRPr kumimoji="0" lang="ru-RU" altLang="ru-RU" sz="2400" b="1" dirty="0">
              <a:solidFill>
                <a:srgbClr val="295495"/>
              </a:solidFill>
              <a:latin typeface="+mn-lt"/>
              <a:ea typeface="Input Mono" charset="0"/>
              <a:cs typeface="Input Mono" charset="0"/>
            </a:endParaRPr>
          </a:p>
        </p:txBody>
      </p:sp>
      <p:pic>
        <p:nvPicPr>
          <p:cNvPr id="29711" name="Изображение 1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6388"/>
            <a:ext cx="1547813" cy="38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6550073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Прямоугольник 6"/>
          <p:cNvSpPr>
            <a:spLocks noChangeArrowheads="1"/>
          </p:cNvSpPr>
          <p:nvPr/>
        </p:nvSpPr>
        <p:spPr bwMode="auto">
          <a:xfrm>
            <a:off x="431800" y="836613"/>
            <a:ext cx="8460679" cy="17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 algn="just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kumimoji="0" lang="ru-RU" altLang="ru-RU" sz="1400" b="1" dirty="0" smtClean="0">
                <a:solidFill>
                  <a:srgbClr val="295495"/>
                </a:solidFill>
                <a:latin typeface="Input Mono" charset="0"/>
                <a:ea typeface="Input Mono" charset="0"/>
                <a:cs typeface="Input Mono" charset="0"/>
              </a:rPr>
              <a:t>Преимуществом интеграции </a:t>
            </a:r>
            <a:r>
              <a:rPr kumimoji="0" lang="ru-RU" altLang="ru-RU" sz="1400" b="1" dirty="0">
                <a:solidFill>
                  <a:srgbClr val="295495"/>
                </a:solidFill>
                <a:latin typeface="Input Mono" charset="0"/>
                <a:ea typeface="Input Mono" charset="0"/>
                <a:cs typeface="Input Mono" charset="0"/>
              </a:rPr>
              <a:t>образовательной, научной и производственной </a:t>
            </a:r>
            <a:r>
              <a:rPr kumimoji="0" lang="ru-RU" altLang="ru-RU" sz="1400" b="1" dirty="0" smtClean="0">
                <a:solidFill>
                  <a:srgbClr val="295495"/>
                </a:solidFill>
                <a:latin typeface="Input Mono" charset="0"/>
                <a:ea typeface="Input Mono" charset="0"/>
                <a:cs typeface="Input Mono" charset="0"/>
              </a:rPr>
              <a:t>составляющих экономики</a:t>
            </a:r>
            <a:r>
              <a:rPr kumimoji="0" lang="ru-RU" altLang="ru-RU" sz="1400" dirty="0" smtClean="0">
                <a:solidFill>
                  <a:srgbClr val="295495"/>
                </a:solidFill>
                <a:latin typeface="Input Mono" charset="0"/>
                <a:ea typeface="Input Mono" charset="0"/>
                <a:cs typeface="Input Mono" charset="0"/>
              </a:rPr>
              <a:t>, </a:t>
            </a:r>
            <a:r>
              <a:rPr kumimoji="0" lang="ru-RU" altLang="ru-RU" sz="1400" b="1" dirty="0" smtClean="0">
                <a:solidFill>
                  <a:srgbClr val="295495"/>
                </a:solidFill>
                <a:latin typeface="Input Mono" charset="0"/>
                <a:ea typeface="Input Mono" charset="0"/>
                <a:cs typeface="Input Mono" charset="0"/>
              </a:rPr>
              <a:t>является коммерциализация новых разработок </a:t>
            </a:r>
            <a:r>
              <a:rPr kumimoji="0" lang="ru-RU" altLang="ru-RU" sz="1400" b="1" dirty="0" smtClean="0">
                <a:solidFill>
                  <a:srgbClr val="295495"/>
                </a:solidFill>
                <a:latin typeface="Input Mono" charset="0"/>
                <a:ea typeface="Input Mono" charset="0"/>
                <a:cs typeface="Input Mono" charset="0"/>
              </a:rPr>
              <a:t>с целью устойчивого развития</a:t>
            </a:r>
            <a:r>
              <a:rPr kumimoji="0" lang="ru-RU" altLang="ru-RU" sz="1400" dirty="0" smtClean="0">
                <a:solidFill>
                  <a:srgbClr val="295495"/>
                </a:solidFill>
                <a:latin typeface="Input Mono" charset="0"/>
                <a:ea typeface="Input Mono" charset="0"/>
                <a:cs typeface="Input Mono" charset="0"/>
              </a:rPr>
              <a:t>. </a:t>
            </a:r>
            <a:r>
              <a:rPr kumimoji="0" lang="ru-RU" altLang="ru-RU" sz="1400" dirty="0">
                <a:solidFill>
                  <a:srgbClr val="295495"/>
                </a:solidFill>
                <a:latin typeface="Input Mono" charset="0"/>
                <a:ea typeface="Input Mono" charset="0"/>
                <a:cs typeface="Input Mono" charset="0"/>
              </a:rPr>
              <a:t>Данный принцип предполагает разработку новой технологии с момента проведения научно-исследовательской и опытно-конструкторской работы до момента выхода на рынок продукта или технологии, готовой к </a:t>
            </a:r>
            <a:r>
              <a:rPr kumimoji="0" lang="ru-RU" altLang="ru-RU" sz="1400" dirty="0" smtClean="0">
                <a:solidFill>
                  <a:srgbClr val="295495"/>
                </a:solidFill>
                <a:latin typeface="Input Mono" charset="0"/>
                <a:ea typeface="Input Mono" charset="0"/>
                <a:cs typeface="Input Mono" charset="0"/>
              </a:rPr>
              <a:t>внедрению на мировом рынке (на примере проекта «ИТМО </a:t>
            </a:r>
            <a:r>
              <a:rPr kumimoji="0" lang="ru-RU" altLang="ru-RU" sz="1400" dirty="0" err="1" smtClean="0">
                <a:solidFill>
                  <a:srgbClr val="295495"/>
                </a:solidFill>
                <a:latin typeface="Input Mono" charset="0"/>
                <a:ea typeface="Input Mono" charset="0"/>
                <a:cs typeface="Input Mono" charset="0"/>
              </a:rPr>
              <a:t>Хайпарк</a:t>
            </a:r>
            <a:r>
              <a:rPr kumimoji="0" lang="ru-RU" altLang="ru-RU" sz="1400" dirty="0" smtClean="0">
                <a:solidFill>
                  <a:srgbClr val="295495"/>
                </a:solidFill>
                <a:latin typeface="Input Mono" charset="0"/>
                <a:ea typeface="Input Mono" charset="0"/>
                <a:cs typeface="Input Mono" charset="0"/>
              </a:rPr>
              <a:t>»).</a:t>
            </a:r>
            <a:endParaRPr kumimoji="0" lang="ru-RU" altLang="ru-RU" sz="1400" dirty="0">
              <a:solidFill>
                <a:srgbClr val="295495"/>
              </a:solidFill>
              <a:latin typeface="Input Mono" charset="0"/>
              <a:ea typeface="Input Mono" charset="0"/>
              <a:cs typeface="Input Mono" charset="0"/>
            </a:endParaRPr>
          </a:p>
        </p:txBody>
      </p:sp>
      <p:pic>
        <p:nvPicPr>
          <p:cNvPr id="29702" name="Изображение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69063"/>
            <a:ext cx="9144000" cy="388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3" name="Номер слайда 13"/>
          <p:cNvSpPr txBox="1">
            <a:spLocks/>
          </p:cNvSpPr>
          <p:nvPr/>
        </p:nvSpPr>
        <p:spPr bwMode="auto">
          <a:xfrm>
            <a:off x="6948488" y="6524625"/>
            <a:ext cx="2087562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kumimoji="0" lang="en-US" altLang="ru-RU" sz="1400" b="1" dirty="0" smtClean="0">
                <a:solidFill>
                  <a:schemeClr val="bg1"/>
                </a:solidFill>
                <a:latin typeface="Input Mono" charset="0"/>
                <a:ea typeface="Input Mono" charset="0"/>
                <a:cs typeface="Input Mono" charset="0"/>
              </a:rPr>
              <a:t>4</a:t>
            </a:r>
            <a:endParaRPr kumimoji="0" lang="en-US" altLang="ru-RU" sz="1400" b="1" dirty="0">
              <a:solidFill>
                <a:schemeClr val="bg1"/>
              </a:solidFill>
              <a:latin typeface="Input Mono" charset="0"/>
              <a:ea typeface="Input Mono" charset="0"/>
              <a:cs typeface="Input Mono" charset="0"/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431800" y="2564904"/>
            <a:ext cx="8316913" cy="3745874"/>
            <a:chOff x="431800" y="2234778"/>
            <a:chExt cx="8316913" cy="3745874"/>
          </a:xfrm>
        </p:grpSpPr>
        <p:sp>
          <p:nvSpPr>
            <p:cNvPr id="29698" name="Прямоугольник 9"/>
            <p:cNvSpPr>
              <a:spLocks noChangeArrowheads="1"/>
            </p:cNvSpPr>
            <p:nvPr/>
          </p:nvSpPr>
          <p:spPr bwMode="auto">
            <a:xfrm>
              <a:off x="431800" y="2795165"/>
              <a:ext cx="2700338" cy="29084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kumimoji="1" sz="3200">
                  <a:solidFill>
                    <a:schemeClr val="tx1"/>
                  </a:solidFill>
                  <a:latin typeface="Calibri" charset="0"/>
                  <a:ea typeface="Arial" charset="0"/>
                  <a:cs typeface="Arial" charset="0"/>
                </a:defRPr>
              </a:lvl1pPr>
              <a:lvl2pPr marL="358775" indent="-215900">
                <a:spcBef>
                  <a:spcPct val="20000"/>
                </a:spcBef>
                <a:buFont typeface="Arial" charset="0"/>
                <a:buChar char="–"/>
                <a:defRPr kumimoji="1" sz="2800">
                  <a:solidFill>
                    <a:schemeClr val="tx1"/>
                  </a:solidFill>
                  <a:latin typeface="Calibri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kumimoji="1" sz="2400">
                  <a:solidFill>
                    <a:schemeClr val="tx1"/>
                  </a:solidFill>
                  <a:latin typeface="Calibri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kumimoji="1" sz="2000">
                  <a:solidFill>
                    <a:schemeClr val="tx1"/>
                  </a:solidFill>
                  <a:latin typeface="Calibri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charset="0"/>
                  <a:ea typeface="Arial" charset="0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spcAft>
                  <a:spcPts val="600"/>
                </a:spcAft>
                <a:buFontTx/>
                <a:buNone/>
              </a:pPr>
              <a:r>
                <a:rPr kumimoji="0" lang="ru-RU" altLang="ru-RU" sz="1400" b="1" dirty="0">
                  <a:solidFill>
                    <a:srgbClr val="1D51A4"/>
                  </a:solidFill>
                  <a:latin typeface="Input Mono" charset="0"/>
                  <a:ea typeface="Input Mono" charset="0"/>
                  <a:cs typeface="Input Mono" charset="0"/>
                </a:rPr>
                <a:t>Создание образовательной среды</a:t>
              </a:r>
              <a:r>
                <a:rPr kumimoji="0" lang="ru-RU" altLang="ru-RU" sz="1400" dirty="0">
                  <a:solidFill>
                    <a:srgbClr val="1D51A4"/>
                  </a:solidFill>
                  <a:latin typeface="Input Mono" charset="0"/>
                  <a:ea typeface="Input Mono" charset="0"/>
                  <a:cs typeface="Input Mono" charset="0"/>
                </a:rPr>
                <a:t> мирового </a:t>
              </a:r>
              <a:r>
                <a:rPr kumimoji="0" lang="ru-RU" altLang="ru-RU" sz="1400" dirty="0" smtClean="0">
                  <a:solidFill>
                    <a:srgbClr val="1D51A4"/>
                  </a:solidFill>
                  <a:latin typeface="Input Mono" charset="0"/>
                  <a:ea typeface="Input Mono" charset="0"/>
                  <a:cs typeface="Input Mono" charset="0"/>
                </a:rPr>
                <a:t>уровня по направлениям:</a:t>
              </a:r>
              <a:endParaRPr kumimoji="0" lang="ru-RU" altLang="ru-RU" sz="1400" dirty="0">
                <a:solidFill>
                  <a:srgbClr val="1D51A4"/>
                </a:solidFill>
                <a:latin typeface="Input Mono" charset="0"/>
                <a:ea typeface="Input Mono" charset="0"/>
                <a:cs typeface="Input Mono" charset="0"/>
              </a:endParaRPr>
            </a:p>
            <a:p>
              <a:pPr lvl="1">
                <a:spcBef>
                  <a:spcPct val="0"/>
                </a:spcBef>
                <a:spcAft>
                  <a:spcPts val="600"/>
                </a:spcAft>
                <a:buClr>
                  <a:srgbClr val="002060"/>
                </a:buClr>
                <a:buFont typeface="Wingdings" charset="2"/>
                <a:buChar char="§"/>
              </a:pPr>
              <a:r>
                <a:rPr kumimoji="0" lang="ru-RU" altLang="ru-RU" sz="1400" dirty="0">
                  <a:solidFill>
                    <a:srgbClr val="1D51A4"/>
                  </a:solidFill>
                  <a:latin typeface="Input Mono" charset="0"/>
                  <a:ea typeface="Input Mono" charset="0"/>
                  <a:cs typeface="Input Mono" charset="0"/>
                </a:rPr>
                <a:t>Интеллектуальные технологии и </a:t>
              </a:r>
              <a:r>
                <a:rPr kumimoji="0" lang="ru-RU" altLang="ru-RU" sz="1400" dirty="0" err="1">
                  <a:solidFill>
                    <a:srgbClr val="1D51A4"/>
                  </a:solidFill>
                  <a:latin typeface="Input Mono" charset="0"/>
                  <a:ea typeface="Input Mono" charset="0"/>
                  <a:cs typeface="Input Mono" charset="0"/>
                </a:rPr>
                <a:t>киберфизические</a:t>
              </a:r>
              <a:r>
                <a:rPr kumimoji="0" lang="ru-RU" altLang="ru-RU" sz="1400" dirty="0">
                  <a:solidFill>
                    <a:srgbClr val="1D51A4"/>
                  </a:solidFill>
                  <a:latin typeface="Input Mono" charset="0"/>
                  <a:ea typeface="Input Mono" charset="0"/>
                  <a:cs typeface="Input Mono" charset="0"/>
                </a:rPr>
                <a:t> системы;</a:t>
              </a:r>
            </a:p>
            <a:p>
              <a:pPr lvl="1">
                <a:spcBef>
                  <a:spcPct val="0"/>
                </a:spcBef>
                <a:spcAft>
                  <a:spcPts val="600"/>
                </a:spcAft>
                <a:buClr>
                  <a:srgbClr val="002060"/>
                </a:buClr>
                <a:buFont typeface="Wingdings" charset="2"/>
                <a:buChar char="§"/>
              </a:pPr>
              <a:r>
                <a:rPr kumimoji="0" lang="ru-RU" altLang="ru-RU" sz="1400" dirty="0" err="1">
                  <a:solidFill>
                    <a:srgbClr val="1D51A4"/>
                  </a:solidFill>
                  <a:latin typeface="Input Mono" charset="0"/>
                  <a:ea typeface="Input Mono" charset="0"/>
                  <a:cs typeface="Input Mono" charset="0"/>
                </a:rPr>
                <a:t>Фотоника</a:t>
              </a:r>
              <a:r>
                <a:rPr kumimoji="0" lang="ru-RU" altLang="ru-RU" sz="1400" dirty="0">
                  <a:solidFill>
                    <a:srgbClr val="1D51A4"/>
                  </a:solidFill>
                  <a:latin typeface="Input Mono" charset="0"/>
                  <a:ea typeface="Input Mono" charset="0"/>
                  <a:cs typeface="Input Mono" charset="0"/>
                </a:rPr>
                <a:t> и квантовые технологии, новые материалы;</a:t>
              </a:r>
            </a:p>
            <a:p>
              <a:pPr lvl="1">
                <a:spcBef>
                  <a:spcPct val="0"/>
                </a:spcBef>
                <a:spcAft>
                  <a:spcPts val="600"/>
                </a:spcAft>
                <a:buClr>
                  <a:srgbClr val="002060"/>
                </a:buClr>
                <a:buFont typeface="Wingdings" charset="2"/>
                <a:buChar char="§"/>
              </a:pPr>
              <a:r>
                <a:rPr kumimoji="0" lang="ru-RU" altLang="ru-RU" sz="1400" dirty="0">
                  <a:solidFill>
                    <a:srgbClr val="1D51A4"/>
                  </a:solidFill>
                  <a:latin typeface="Input Mono" charset="0"/>
                  <a:ea typeface="Input Mono" charset="0"/>
                  <a:cs typeface="Input Mono" charset="0"/>
                </a:rPr>
                <a:t>Науки о жизни и здоровье.</a:t>
              </a:r>
              <a:endParaRPr kumimoji="0" lang="en-US" altLang="ru-RU" sz="1400" dirty="0">
                <a:solidFill>
                  <a:srgbClr val="1D51A4"/>
                </a:solidFill>
                <a:latin typeface="Input Mono" charset="0"/>
                <a:ea typeface="Input Mono" charset="0"/>
                <a:cs typeface="Input Mono" charset="0"/>
              </a:endParaRPr>
            </a:p>
          </p:txBody>
        </p:sp>
        <p:sp>
          <p:nvSpPr>
            <p:cNvPr id="29699" name="Прямоугольник 10"/>
            <p:cNvSpPr>
              <a:spLocks noChangeArrowheads="1"/>
            </p:cNvSpPr>
            <p:nvPr/>
          </p:nvSpPr>
          <p:spPr bwMode="auto">
            <a:xfrm>
              <a:off x="3167063" y="2780928"/>
              <a:ext cx="2700337" cy="25545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kumimoji="1" sz="3200">
                  <a:solidFill>
                    <a:schemeClr val="tx1"/>
                  </a:solidFill>
                  <a:latin typeface="Calibri" charset="0"/>
                  <a:ea typeface="Arial" charset="0"/>
                  <a:cs typeface="Arial" charset="0"/>
                </a:defRPr>
              </a:lvl1pPr>
              <a:lvl2pPr marL="358775" indent="-215900">
                <a:spcBef>
                  <a:spcPct val="20000"/>
                </a:spcBef>
                <a:buFont typeface="Arial" charset="0"/>
                <a:buChar char="–"/>
                <a:defRPr kumimoji="1" sz="2800">
                  <a:solidFill>
                    <a:schemeClr val="tx1"/>
                  </a:solidFill>
                  <a:latin typeface="Calibri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kumimoji="1" sz="2400">
                  <a:solidFill>
                    <a:schemeClr val="tx1"/>
                  </a:solidFill>
                  <a:latin typeface="Calibri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kumimoji="1" sz="2000">
                  <a:solidFill>
                    <a:schemeClr val="tx1"/>
                  </a:solidFill>
                  <a:latin typeface="Calibri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charset="0"/>
                  <a:ea typeface="Arial" charset="0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spcAft>
                  <a:spcPts val="600"/>
                </a:spcAft>
                <a:buFontTx/>
                <a:buNone/>
              </a:pPr>
              <a:r>
                <a:rPr kumimoji="0" lang="ru-RU" altLang="ru-RU" sz="1400" b="1" dirty="0">
                  <a:solidFill>
                    <a:srgbClr val="1D51A4"/>
                  </a:solidFill>
                  <a:latin typeface="Input Mono" charset="0"/>
                  <a:ea typeface="Input Mono" charset="0"/>
                  <a:cs typeface="Input Mono" charset="0"/>
                </a:rPr>
                <a:t>Создание </a:t>
              </a:r>
              <a:r>
                <a:rPr kumimoji="0" lang="ru-RU" altLang="ru-RU" sz="1400" b="1" dirty="0" smtClean="0">
                  <a:solidFill>
                    <a:srgbClr val="1D51A4"/>
                  </a:solidFill>
                  <a:latin typeface="Input Mono" charset="0"/>
                  <a:ea typeface="Input Mono" charset="0"/>
                  <a:cs typeface="Input Mono" charset="0"/>
                </a:rPr>
                <a:t>инфраструктуры </a:t>
              </a:r>
              <a:r>
                <a:rPr kumimoji="0" lang="ru-RU" altLang="ru-RU" sz="1400" b="1" dirty="0">
                  <a:solidFill>
                    <a:srgbClr val="1D51A4"/>
                  </a:solidFill>
                  <a:latin typeface="Input Mono" charset="0"/>
                  <a:ea typeface="Input Mono" charset="0"/>
                  <a:cs typeface="Input Mono" charset="0"/>
                </a:rPr>
                <a:t>научно-технологических центров </a:t>
              </a:r>
              <a:r>
                <a:rPr kumimoji="0" lang="ru-RU" altLang="ru-RU" sz="1400" dirty="0" smtClean="0">
                  <a:solidFill>
                    <a:srgbClr val="1D51A4"/>
                  </a:solidFill>
                  <a:latin typeface="Input Mono" charset="0"/>
                  <a:ea typeface="Input Mono" charset="0"/>
                  <a:cs typeface="Input Mono" charset="0"/>
                </a:rPr>
                <a:t>мирового уровня:</a:t>
              </a:r>
            </a:p>
            <a:p>
              <a:pPr marL="228600" indent="-228600">
                <a:spcBef>
                  <a:spcPts val="600"/>
                </a:spcBef>
                <a:spcAft>
                  <a:spcPts val="0"/>
                </a:spcAft>
                <a:buClr>
                  <a:srgbClr val="002060"/>
                </a:buClr>
                <a:buFont typeface="Wingdings" charset="2"/>
                <a:buChar char="§"/>
              </a:pPr>
              <a:r>
                <a:rPr kumimoji="0" lang="ru-RU" sz="1400" dirty="0">
                  <a:solidFill>
                    <a:srgbClr val="1D51A4"/>
                  </a:solidFill>
                  <a:latin typeface="Input Mono" charset="0"/>
                  <a:ea typeface="Input Mono" charset="0"/>
                  <a:cs typeface="Input Mono" charset="0"/>
                </a:rPr>
                <a:t>Центр информационных технологий; </a:t>
              </a:r>
            </a:p>
            <a:p>
              <a:pPr marL="228600" indent="-228600">
                <a:spcBef>
                  <a:spcPts val="600"/>
                </a:spcBef>
                <a:spcAft>
                  <a:spcPts val="0"/>
                </a:spcAft>
                <a:buClr>
                  <a:srgbClr val="002060"/>
                </a:buClr>
                <a:buFont typeface="Wingdings" charset="2"/>
                <a:buChar char="§"/>
              </a:pPr>
              <a:r>
                <a:rPr kumimoji="0" lang="ru-RU" sz="1400" dirty="0">
                  <a:solidFill>
                    <a:srgbClr val="1D51A4"/>
                  </a:solidFill>
                  <a:latin typeface="Input Mono" charset="0"/>
                  <a:ea typeface="Input Mono" charset="0"/>
                  <a:cs typeface="Input Mono" charset="0"/>
                </a:rPr>
                <a:t>Центр </a:t>
              </a:r>
              <a:r>
                <a:rPr kumimoji="0" lang="ru-RU" sz="1400" dirty="0" err="1">
                  <a:solidFill>
                    <a:srgbClr val="1D51A4"/>
                  </a:solidFill>
                  <a:latin typeface="Input Mono" charset="0"/>
                  <a:ea typeface="Input Mono" charset="0"/>
                  <a:cs typeface="Input Mono" charset="0"/>
                </a:rPr>
                <a:t>фотоники</a:t>
              </a:r>
              <a:r>
                <a:rPr kumimoji="0" lang="ru-RU" sz="1400" dirty="0">
                  <a:solidFill>
                    <a:srgbClr val="1D51A4"/>
                  </a:solidFill>
                  <a:latin typeface="Input Mono" charset="0"/>
                  <a:ea typeface="Input Mono" charset="0"/>
                  <a:cs typeface="Input Mono" charset="0"/>
                </a:rPr>
                <a:t> и квантовых технологий; </a:t>
              </a:r>
            </a:p>
            <a:p>
              <a:pPr marL="228600" indent="-228600">
                <a:spcBef>
                  <a:spcPts val="600"/>
                </a:spcBef>
                <a:spcAft>
                  <a:spcPts val="0"/>
                </a:spcAft>
                <a:buClr>
                  <a:srgbClr val="002060"/>
                </a:buClr>
                <a:buFont typeface="Wingdings" charset="2"/>
                <a:buChar char="§"/>
              </a:pPr>
              <a:r>
                <a:rPr kumimoji="0" lang="ru-RU" sz="1400" dirty="0">
                  <a:solidFill>
                    <a:srgbClr val="1D51A4"/>
                  </a:solidFill>
                  <a:latin typeface="Input Mono" charset="0"/>
                  <a:ea typeface="Input Mono" charset="0"/>
                  <a:cs typeface="Input Mono" charset="0"/>
                </a:rPr>
                <a:t>Центр наук о жизни и здоровье; </a:t>
              </a:r>
            </a:p>
            <a:p>
              <a:pPr>
                <a:spcBef>
                  <a:spcPct val="0"/>
                </a:spcBef>
                <a:spcAft>
                  <a:spcPts val="600"/>
                </a:spcAft>
                <a:buFontTx/>
                <a:buNone/>
              </a:pPr>
              <a:endParaRPr kumimoji="0" lang="ru-RU" altLang="ru-RU" sz="1400" dirty="0">
                <a:solidFill>
                  <a:srgbClr val="1D51A4"/>
                </a:solidFill>
                <a:latin typeface="Input Mono" charset="0"/>
                <a:ea typeface="Input Mono" charset="0"/>
                <a:cs typeface="Input Mono" charset="0"/>
              </a:endParaRPr>
            </a:p>
          </p:txBody>
        </p:sp>
        <p:sp>
          <p:nvSpPr>
            <p:cNvPr id="29700" name="Прямоугольник 11"/>
            <p:cNvSpPr>
              <a:spLocks noChangeArrowheads="1"/>
            </p:cNvSpPr>
            <p:nvPr/>
          </p:nvSpPr>
          <p:spPr bwMode="auto">
            <a:xfrm>
              <a:off x="6048375" y="2795165"/>
              <a:ext cx="2700338" cy="31854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kumimoji="1" sz="3200">
                  <a:solidFill>
                    <a:schemeClr val="tx1"/>
                  </a:solidFill>
                  <a:latin typeface="Calibri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kumimoji="1" sz="2800">
                  <a:solidFill>
                    <a:schemeClr val="tx1"/>
                  </a:solidFill>
                  <a:latin typeface="Calibri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kumimoji="1" sz="2400">
                  <a:solidFill>
                    <a:schemeClr val="tx1"/>
                  </a:solidFill>
                  <a:latin typeface="Calibri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kumimoji="1" sz="2000">
                  <a:solidFill>
                    <a:schemeClr val="tx1"/>
                  </a:solidFill>
                  <a:latin typeface="Calibri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charset="0"/>
                  <a:ea typeface="Arial" charset="0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spcAft>
                  <a:spcPts val="600"/>
                </a:spcAft>
                <a:buFontTx/>
                <a:buNone/>
              </a:pPr>
              <a:r>
                <a:rPr kumimoji="0" lang="ru-RU" altLang="ru-RU" sz="1400" b="1" dirty="0">
                  <a:solidFill>
                    <a:srgbClr val="295495"/>
                  </a:solidFill>
                  <a:latin typeface="Input Mono" charset="0"/>
                  <a:ea typeface="Input Mono" charset="0"/>
                  <a:cs typeface="Input Mono" charset="0"/>
                </a:rPr>
                <a:t>Привлечение в качестве резидентов </a:t>
              </a:r>
              <a:r>
                <a:rPr kumimoji="0" lang="ru-RU" altLang="ru-RU" sz="1400" dirty="0" smtClean="0">
                  <a:solidFill>
                    <a:srgbClr val="295495"/>
                  </a:solidFill>
                  <a:latin typeface="Input Mono" charset="0"/>
                  <a:ea typeface="Input Mono" charset="0"/>
                  <a:cs typeface="Input Mono" charset="0"/>
                </a:rPr>
                <a:t>крупных </a:t>
              </a:r>
              <a:r>
                <a:rPr kumimoji="0" lang="ru-RU" altLang="ru-RU" sz="1400" dirty="0">
                  <a:solidFill>
                    <a:srgbClr val="295495"/>
                  </a:solidFill>
                  <a:latin typeface="Input Mono" charset="0"/>
                  <a:ea typeface="Input Mono" charset="0"/>
                  <a:cs typeface="Input Mono" charset="0"/>
                </a:rPr>
                <a:t>высокотехнологичных </a:t>
              </a:r>
              <a:r>
                <a:rPr kumimoji="0" lang="ru-RU" altLang="ru-RU" sz="1400" dirty="0" smtClean="0">
                  <a:solidFill>
                    <a:srgbClr val="295495"/>
                  </a:solidFill>
                  <a:latin typeface="Input Mono" charset="0"/>
                  <a:ea typeface="Input Mono" charset="0"/>
                  <a:cs typeface="Input Mono" charset="0"/>
                </a:rPr>
                <a:t>компаний</a:t>
              </a:r>
              <a:r>
                <a:rPr kumimoji="0" lang="en-US" altLang="ru-RU" sz="1400" dirty="0" smtClean="0">
                  <a:solidFill>
                    <a:srgbClr val="295495"/>
                  </a:solidFill>
                  <a:latin typeface="Input Mono" charset="0"/>
                  <a:ea typeface="Input Mono" charset="0"/>
                  <a:cs typeface="Input Mono" charset="0"/>
                </a:rPr>
                <a:t>,</a:t>
              </a:r>
              <a:r>
                <a:rPr kumimoji="0" lang="ru-RU" altLang="ru-RU" sz="1400" dirty="0" smtClean="0">
                  <a:solidFill>
                    <a:srgbClr val="295495"/>
                  </a:solidFill>
                  <a:latin typeface="Input Mono" charset="0"/>
                  <a:ea typeface="Input Mono" charset="0"/>
                  <a:cs typeface="Input Mono" charset="0"/>
                </a:rPr>
                <a:t> </a:t>
              </a:r>
              <a:r>
                <a:rPr kumimoji="0" lang="ru-RU" altLang="ru-RU" sz="1400" dirty="0">
                  <a:solidFill>
                    <a:srgbClr val="295495"/>
                  </a:solidFill>
                  <a:latin typeface="Input Mono" charset="0"/>
                  <a:ea typeface="Input Mono" charset="0"/>
                  <a:cs typeface="Input Mono" charset="0"/>
                </a:rPr>
                <a:t>как заказчиков и потребителей интеллектуального продукта </a:t>
              </a:r>
              <a:r>
                <a:rPr kumimoji="0" lang="ru-RU" altLang="ru-RU" sz="1400" dirty="0" smtClean="0">
                  <a:solidFill>
                    <a:srgbClr val="295495"/>
                  </a:solidFill>
                  <a:latin typeface="Input Mono" charset="0"/>
                  <a:ea typeface="Input Mono" charset="0"/>
                  <a:cs typeface="Input Mono" charset="0"/>
                </a:rPr>
                <a:t>НИОКР-сектора.</a:t>
              </a:r>
              <a:endParaRPr kumimoji="0" lang="ru-RU" altLang="ru-RU" sz="1400" dirty="0">
                <a:solidFill>
                  <a:srgbClr val="295495"/>
                </a:solidFill>
                <a:latin typeface="Input Mono" charset="0"/>
                <a:ea typeface="Input Mono" charset="0"/>
                <a:cs typeface="Input Mono" charset="0"/>
              </a:endParaRPr>
            </a:p>
            <a:p>
              <a:pPr>
                <a:spcBef>
                  <a:spcPct val="0"/>
                </a:spcBef>
                <a:spcAft>
                  <a:spcPts val="600"/>
                </a:spcAft>
                <a:buFontTx/>
                <a:buNone/>
              </a:pPr>
              <a:r>
                <a:rPr kumimoji="0" lang="ru-RU" altLang="ru-RU" sz="1400" b="1" dirty="0">
                  <a:solidFill>
                    <a:srgbClr val="DA3485"/>
                  </a:solidFill>
                  <a:latin typeface="Input Mono" charset="0"/>
                  <a:ea typeface="Input Mono" charset="0"/>
                  <a:cs typeface="Input Mono" charset="0"/>
                </a:rPr>
                <a:t>Сотрудничество с </a:t>
              </a:r>
              <a:r>
                <a:rPr kumimoji="0" lang="ru-RU" altLang="ru-RU" sz="1400" b="1" dirty="0" smtClean="0">
                  <a:solidFill>
                    <a:srgbClr val="DA3485"/>
                  </a:solidFill>
                  <a:latin typeface="Input Mono" charset="0"/>
                  <a:ea typeface="Input Mono" charset="0"/>
                  <a:cs typeface="Input Mono" charset="0"/>
                </a:rPr>
                <a:t>компаниями-заказчиками </a:t>
              </a:r>
              <a:r>
                <a:rPr kumimoji="0" lang="ru-RU" altLang="ru-RU" sz="1400" dirty="0">
                  <a:solidFill>
                    <a:srgbClr val="DA3485"/>
                  </a:solidFill>
                  <a:latin typeface="Input Mono" charset="0"/>
                  <a:ea typeface="Input Mono" charset="0"/>
                  <a:cs typeface="Input Mono" charset="0"/>
                </a:rPr>
                <a:t>(работодателями) решает задачи сквозной и прозрачной интеграции образовательного и научного векторов развития </a:t>
              </a:r>
              <a:r>
                <a:rPr kumimoji="0" lang="ru-RU" altLang="ru-RU" sz="1400" dirty="0" smtClean="0">
                  <a:solidFill>
                    <a:srgbClr val="DA3485"/>
                  </a:solidFill>
                  <a:latin typeface="Input Mono" charset="0"/>
                  <a:ea typeface="Input Mono" charset="0"/>
                  <a:cs typeface="Input Mono" charset="0"/>
                </a:rPr>
                <a:t>с </a:t>
              </a:r>
              <a:r>
                <a:rPr kumimoji="0" lang="ru-RU" altLang="ru-RU" sz="1400" dirty="0" smtClean="0">
                  <a:solidFill>
                    <a:srgbClr val="DA3485"/>
                  </a:solidFill>
                  <a:latin typeface="Input Mono" charset="0"/>
                  <a:ea typeface="Input Mono" charset="0"/>
                  <a:cs typeface="Input Mono" charset="0"/>
                </a:rPr>
                <a:t>бизнес-вектором.</a:t>
              </a:r>
              <a:endParaRPr kumimoji="0" lang="ru-RU" altLang="ru-RU" sz="1400" dirty="0">
                <a:solidFill>
                  <a:srgbClr val="DA3485"/>
                </a:solidFill>
                <a:latin typeface="Input Mono" charset="0"/>
                <a:ea typeface="Input Mono" charset="0"/>
                <a:cs typeface="Input Mono" charset="0"/>
              </a:endParaRPr>
            </a:p>
          </p:txBody>
        </p:sp>
        <p:sp>
          <p:nvSpPr>
            <p:cNvPr id="2" name="Извлечение 1"/>
            <p:cNvSpPr/>
            <p:nvPr/>
          </p:nvSpPr>
          <p:spPr>
            <a:xfrm rot="5400000">
              <a:off x="2785269" y="2430834"/>
              <a:ext cx="544512" cy="215900"/>
            </a:xfrm>
            <a:prstGeom prst="flowChartExtract">
              <a:avLst/>
            </a:prstGeom>
            <a:solidFill>
              <a:srgbClr val="DA348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/>
              <a:endParaRPr lang="ru-RU" altLang="ru-RU">
                <a:solidFill>
                  <a:srgbClr val="FFFFFF"/>
                </a:solidFill>
                <a:latin typeface="Calibri" charset="0"/>
              </a:endParaRPr>
            </a:p>
          </p:txBody>
        </p:sp>
        <p:sp>
          <p:nvSpPr>
            <p:cNvPr id="29705" name="TextBox 2"/>
            <p:cNvSpPr txBox="1">
              <a:spLocks noChangeArrowheads="1"/>
            </p:cNvSpPr>
            <p:nvPr/>
          </p:nvSpPr>
          <p:spPr bwMode="auto">
            <a:xfrm>
              <a:off x="431800" y="2344315"/>
              <a:ext cx="2365375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r>
                <a:rPr lang="ru-RU" altLang="ru-RU" sz="1000" b="1" dirty="0">
                  <a:solidFill>
                    <a:srgbClr val="DA3485"/>
                  </a:solidFill>
                  <a:latin typeface="Input Mono" charset="0"/>
                  <a:ea typeface="Input Mono" charset="0"/>
                  <a:cs typeface="Input Mono" charset="0"/>
                </a:rPr>
                <a:t>МЕЖДУНАРОДНЫЙ</a:t>
              </a:r>
            </a:p>
            <a:p>
              <a:r>
                <a:rPr lang="ru-RU" altLang="ru-RU" sz="1000" b="1" dirty="0">
                  <a:solidFill>
                    <a:srgbClr val="DA3485"/>
                  </a:solidFill>
                  <a:latin typeface="Input Mono" charset="0"/>
                  <a:ea typeface="Input Mono" charset="0"/>
                  <a:cs typeface="Input Mono" charset="0"/>
                </a:rPr>
                <a:t>ОБРАЗОВАТЕЛЬНЫЙ ВЕКТОР</a:t>
              </a:r>
            </a:p>
          </p:txBody>
        </p:sp>
        <p:sp>
          <p:nvSpPr>
            <p:cNvPr id="15" name="Извлечение 14"/>
            <p:cNvSpPr/>
            <p:nvPr/>
          </p:nvSpPr>
          <p:spPr>
            <a:xfrm rot="5400000">
              <a:off x="5487194" y="2399084"/>
              <a:ext cx="544512" cy="215900"/>
            </a:xfrm>
            <a:prstGeom prst="flowChartExtract">
              <a:avLst/>
            </a:prstGeom>
            <a:solidFill>
              <a:srgbClr val="DA348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/>
              <a:endParaRPr lang="ru-RU" altLang="ru-RU">
                <a:solidFill>
                  <a:srgbClr val="FFFFFF"/>
                </a:solidFill>
                <a:latin typeface="Calibri" charset="0"/>
              </a:endParaRPr>
            </a:p>
          </p:txBody>
        </p:sp>
        <p:sp>
          <p:nvSpPr>
            <p:cNvPr id="29707" name="TextBox 15"/>
            <p:cNvSpPr txBox="1">
              <a:spLocks noChangeArrowheads="1"/>
            </p:cNvSpPr>
            <p:nvPr/>
          </p:nvSpPr>
          <p:spPr bwMode="auto">
            <a:xfrm>
              <a:off x="3317875" y="2344315"/>
              <a:ext cx="1328738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r>
                <a:rPr lang="ru-RU" altLang="ru-RU" sz="1000" b="1">
                  <a:solidFill>
                    <a:srgbClr val="DA3485"/>
                  </a:solidFill>
                  <a:latin typeface="Input Mono" charset="0"/>
                  <a:ea typeface="Input Mono" charset="0"/>
                  <a:cs typeface="Input Mono" charset="0"/>
                </a:rPr>
                <a:t>МЕЖДУНАРОДНЫЙ</a:t>
              </a:r>
            </a:p>
            <a:p>
              <a:r>
                <a:rPr lang="ru-RU" altLang="ru-RU" sz="1000" b="1">
                  <a:solidFill>
                    <a:srgbClr val="DA3485"/>
                  </a:solidFill>
                  <a:latin typeface="Input Mono" charset="0"/>
                  <a:ea typeface="Input Mono" charset="0"/>
                  <a:cs typeface="Input Mono" charset="0"/>
                </a:rPr>
                <a:t>НАУЧНЫЙ ВЕКТОР</a:t>
              </a:r>
            </a:p>
          </p:txBody>
        </p:sp>
        <p:sp>
          <p:nvSpPr>
            <p:cNvPr id="17" name="Извлечение 16"/>
            <p:cNvSpPr/>
            <p:nvPr/>
          </p:nvSpPr>
          <p:spPr>
            <a:xfrm rot="5400000">
              <a:off x="8368507" y="2399084"/>
              <a:ext cx="544512" cy="215900"/>
            </a:xfrm>
            <a:prstGeom prst="flowChartExtract">
              <a:avLst/>
            </a:prstGeom>
            <a:solidFill>
              <a:srgbClr val="DA348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/>
              <a:endParaRPr lang="ru-RU" altLang="ru-RU">
                <a:solidFill>
                  <a:srgbClr val="FFFFFF"/>
                </a:solidFill>
                <a:latin typeface="Calibri" charset="0"/>
              </a:endParaRPr>
            </a:p>
          </p:txBody>
        </p:sp>
        <p:sp>
          <p:nvSpPr>
            <p:cNvPr id="29709" name="TextBox 17"/>
            <p:cNvSpPr txBox="1">
              <a:spLocks noChangeArrowheads="1"/>
            </p:cNvSpPr>
            <p:nvPr/>
          </p:nvSpPr>
          <p:spPr bwMode="auto">
            <a:xfrm>
              <a:off x="6048375" y="2307803"/>
              <a:ext cx="1247775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r>
                <a:rPr lang="ru-RU" altLang="ru-RU" sz="1000" b="1">
                  <a:solidFill>
                    <a:srgbClr val="DA3485"/>
                  </a:solidFill>
                  <a:latin typeface="Input Mono" charset="0"/>
                  <a:ea typeface="Input Mono" charset="0"/>
                  <a:cs typeface="Input Mono" charset="0"/>
                </a:rPr>
                <a:t>МЕЖДУНАРОДНЫЙ</a:t>
              </a:r>
            </a:p>
            <a:p>
              <a:r>
                <a:rPr lang="ru-RU" altLang="ru-RU" sz="1000" b="1">
                  <a:solidFill>
                    <a:srgbClr val="DA3485"/>
                  </a:solidFill>
                  <a:latin typeface="Input Mono" charset="0"/>
                  <a:ea typeface="Input Mono" charset="0"/>
                  <a:cs typeface="Input Mono" charset="0"/>
                </a:rPr>
                <a:t>БИЗНЕС ВЕКТОР</a:t>
              </a:r>
            </a:p>
          </p:txBody>
        </p:sp>
      </p:grpSp>
      <p:sp>
        <p:nvSpPr>
          <p:cNvPr id="29710" name="Rectangle 4"/>
          <p:cNvSpPr>
            <a:spLocks noChangeArrowheads="1"/>
          </p:cNvSpPr>
          <p:nvPr/>
        </p:nvSpPr>
        <p:spPr bwMode="auto">
          <a:xfrm>
            <a:off x="1547813" y="277168"/>
            <a:ext cx="75961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ru-RU" altLang="ru-RU" sz="2400" b="1" dirty="0" smtClean="0">
                <a:solidFill>
                  <a:srgbClr val="DA3485"/>
                </a:solidFill>
                <a:latin typeface="+mn-lt"/>
                <a:ea typeface="Input Mono" charset="0"/>
                <a:cs typeface="Input Mono" charset="0"/>
              </a:rPr>
              <a:t>ИНТЕГРАЦИЯ ОБРАЗОВАНИЯ, НАУКИ И БИЗНЕСА</a:t>
            </a:r>
            <a:endParaRPr kumimoji="0" lang="ru-RU" altLang="ru-RU" sz="2400" b="1" dirty="0">
              <a:solidFill>
                <a:srgbClr val="295495"/>
              </a:solidFill>
              <a:latin typeface="+mn-lt"/>
              <a:ea typeface="Input Mono" charset="0"/>
              <a:cs typeface="Input Mono" charset="0"/>
            </a:endParaRPr>
          </a:p>
        </p:txBody>
      </p:sp>
      <p:pic>
        <p:nvPicPr>
          <p:cNvPr id="29711" name="Изображение 1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6388"/>
            <a:ext cx="1547813" cy="38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7041441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4724400"/>
          </a:xfrm>
          <a:prstGeom prst="rect">
            <a:avLst/>
          </a:prstGeom>
          <a:solidFill>
            <a:srgbClr val="1D51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/>
            <a:endParaRPr lang="ru-RU" altLang="ru-RU">
              <a:solidFill>
                <a:srgbClr val="FFFFFF"/>
              </a:solidFill>
              <a:latin typeface="Calibri" charset="0"/>
            </a:endParaRPr>
          </a:p>
        </p:txBody>
      </p:sp>
      <p:pic>
        <p:nvPicPr>
          <p:cNvPr id="64515" name="Изображение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0328" y="692151"/>
            <a:ext cx="2273672" cy="56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516" name="Rectangle 4"/>
          <p:cNvSpPr>
            <a:spLocks noChangeArrowheads="1"/>
          </p:cNvSpPr>
          <p:nvPr/>
        </p:nvSpPr>
        <p:spPr bwMode="auto">
          <a:xfrm>
            <a:off x="6870328" y="1556792"/>
            <a:ext cx="29908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ru-RU" altLang="ru-RU" sz="1400" b="1" dirty="0">
                <a:solidFill>
                  <a:schemeClr val="bg1"/>
                </a:solidFill>
                <a:latin typeface="Input Mono" charset="0"/>
                <a:ea typeface="Input Mono" charset="0"/>
                <a:cs typeface="Input Mono" charset="0"/>
              </a:rPr>
              <a:t>КОНТАКТЫ ДЛЯ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ru-RU" altLang="ru-RU" sz="1400" b="1" dirty="0">
                <a:solidFill>
                  <a:schemeClr val="bg1"/>
                </a:solidFill>
                <a:latin typeface="Input Mono" charset="0"/>
                <a:ea typeface="Input Mono" charset="0"/>
                <a:cs typeface="Input Mono" charset="0"/>
              </a:rPr>
              <a:t>ВЗАИМОДЕЙСТВИЯ</a:t>
            </a:r>
          </a:p>
        </p:txBody>
      </p:sp>
      <p:sp>
        <p:nvSpPr>
          <p:cNvPr id="64517" name="Rectangle 4"/>
          <p:cNvSpPr>
            <a:spLocks noChangeArrowheads="1"/>
          </p:cNvSpPr>
          <p:nvPr/>
        </p:nvSpPr>
        <p:spPr bwMode="auto">
          <a:xfrm>
            <a:off x="6876256" y="2088109"/>
            <a:ext cx="29908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ru-RU" sz="1400" b="1" dirty="0" smtClean="0">
                <a:solidFill>
                  <a:schemeClr val="bg1"/>
                </a:solidFill>
                <a:latin typeface="Input Mono" charset="0"/>
                <a:ea typeface="Input Mono" charset="0"/>
                <a:cs typeface="Input Mono" charset="0"/>
              </a:rPr>
              <a:t>+7 </a:t>
            </a:r>
            <a:r>
              <a:rPr kumimoji="0" lang="en-US" altLang="ru-RU" sz="1400" b="1" dirty="0" smtClean="0">
                <a:solidFill>
                  <a:schemeClr val="bg1"/>
                </a:solidFill>
                <a:latin typeface="Input Mono" charset="0"/>
                <a:ea typeface="Input Mono" charset="0"/>
                <a:cs typeface="Input Mono" charset="0"/>
              </a:rPr>
              <a:t>921 577 55 02</a:t>
            </a:r>
            <a:endParaRPr kumimoji="0" lang="en-US" altLang="ru-RU" sz="1400" b="1" dirty="0" smtClean="0">
              <a:solidFill>
                <a:schemeClr val="bg1"/>
              </a:solidFill>
              <a:latin typeface="Input Mono" charset="0"/>
              <a:ea typeface="Input Mono" charset="0"/>
              <a:cs typeface="Input Mono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ru-RU" sz="1400" b="1" dirty="0" smtClean="0">
                <a:solidFill>
                  <a:schemeClr val="bg1"/>
                </a:solidFill>
                <a:latin typeface="Input Mono" charset="0"/>
                <a:ea typeface="Input Mono" charset="0"/>
                <a:cs typeface="Input Mono" charset="0"/>
              </a:rPr>
              <a:t>ceo@highpark.pro</a:t>
            </a:r>
            <a:endParaRPr kumimoji="0" lang="ru-RU" altLang="ru-RU" sz="1400" b="1" dirty="0">
              <a:solidFill>
                <a:schemeClr val="bg1"/>
              </a:solidFill>
              <a:latin typeface="Input Mono" charset="0"/>
              <a:ea typeface="Input Mono" charset="0"/>
              <a:cs typeface="Input Mono" charset="0"/>
            </a:endParaRPr>
          </a:p>
        </p:txBody>
      </p:sp>
      <p:pic>
        <p:nvPicPr>
          <p:cNvPr id="64519" name="Изображение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252703" y="5427360"/>
            <a:ext cx="568014" cy="7023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Изображение 2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981" b="21738"/>
          <a:stretch/>
        </p:blipFill>
        <p:spPr>
          <a:xfrm>
            <a:off x="5344124" y="5345979"/>
            <a:ext cx="1984191" cy="938148"/>
          </a:xfrm>
          <a:prstGeom prst="rect">
            <a:avLst/>
          </a:prstGeom>
        </p:spPr>
      </p:pic>
      <p:pic>
        <p:nvPicPr>
          <p:cNvPr id="10" name="Рисунок 9" descr="ÐÐ¾ÑÐ¾Ð¶ÐµÐµ Ð¸Ð·Ð¾Ð±ÑÐ°Ð¶ÐµÐ½Ð¸Ðµ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169" y="5345979"/>
            <a:ext cx="1080368" cy="783686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Рисунок 4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1722" y="5411270"/>
            <a:ext cx="718582" cy="718396"/>
          </a:xfrm>
          <a:prstGeom prst="rect">
            <a:avLst/>
          </a:prstGeom>
        </p:spPr>
      </p:pic>
      <p:pic>
        <p:nvPicPr>
          <p:cNvPr id="13" name="Рисунок 8" descr="ÐÐ°ÑÑÐ¸Ð½ÐºÐ¸ Ð¿Ð¾ Ð·Ð°Ð¿ÑÐ¾ÑÑ Ð³ÐµÑÐ± Ð¼Ð¸Ð½Ð¸ÑÑÐµÑÑÑÐ²Ð° ÑÐ²ÑÐ·Ð¸ ÑÑ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711" y="5345979"/>
            <a:ext cx="797818" cy="78368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0555637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2272</TotalTime>
  <Words>198</Words>
  <Application>Microsoft Office PowerPoint</Application>
  <PresentationFormat>Экран (4:3)</PresentationFormat>
  <Paragraphs>41</Paragraphs>
  <Slides>6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Input Mono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Microsoft Office</dc:creator>
  <cp:lastModifiedBy>Mikhail Mastin</cp:lastModifiedBy>
  <cp:revision>129</cp:revision>
  <cp:lastPrinted>2018-06-29T12:08:50Z</cp:lastPrinted>
  <dcterms:created xsi:type="dcterms:W3CDTF">2017-03-07T06:44:58Z</dcterms:created>
  <dcterms:modified xsi:type="dcterms:W3CDTF">2021-04-21T09:30:42Z</dcterms:modified>
</cp:coreProperties>
</file>